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2" r:id="rId5"/>
    <p:sldId id="261" r:id="rId6"/>
    <p:sldId id="258" r:id="rId7"/>
    <p:sldId id="259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720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49B35-F45D-4AB8-BB25-540836EDE089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18955-D492-4C6F-B7DF-2C0AA2DD69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49B35-F45D-4AB8-BB25-540836EDE089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18955-D492-4C6F-B7DF-2C0AA2DD69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49B35-F45D-4AB8-BB25-540836EDE089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18955-D492-4C6F-B7DF-2C0AA2DD69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49B35-F45D-4AB8-BB25-540836EDE089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18955-D492-4C6F-B7DF-2C0AA2DD69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49B35-F45D-4AB8-BB25-540836EDE089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18955-D492-4C6F-B7DF-2C0AA2DD69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49B35-F45D-4AB8-BB25-540836EDE089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18955-D492-4C6F-B7DF-2C0AA2DD69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49B35-F45D-4AB8-BB25-540836EDE089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18955-D492-4C6F-B7DF-2C0AA2DD69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49B35-F45D-4AB8-BB25-540836EDE089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18955-D492-4C6F-B7DF-2C0AA2DD69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49B35-F45D-4AB8-BB25-540836EDE089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18955-D492-4C6F-B7DF-2C0AA2DD69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49B35-F45D-4AB8-BB25-540836EDE089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18955-D492-4C6F-B7DF-2C0AA2DD69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49B35-F45D-4AB8-BB25-540836EDE089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18955-D492-4C6F-B7DF-2C0AA2DD69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49B35-F45D-4AB8-BB25-540836EDE089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18955-D492-4C6F-B7DF-2C0AA2DD695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1470025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Динамика</a:t>
            </a: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выездного туризма Беларуси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3212976"/>
            <a:ext cx="6400800" cy="1752600"/>
          </a:xfrm>
        </p:spPr>
        <p:txBody>
          <a:bodyPr/>
          <a:lstStyle/>
          <a:p>
            <a:r>
              <a:rPr lang="ru-RU" dirty="0" smtClean="0"/>
              <a:t>2017-2021 гг.</a:t>
            </a:r>
            <a:endParaRPr lang="ru-RU" dirty="0"/>
          </a:p>
        </p:txBody>
      </p:sp>
      <p:pic>
        <p:nvPicPr>
          <p:cNvPr id="5" name="Рисунок 4" descr="Лого_белсин-0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260649"/>
            <a:ext cx="2675049" cy="720080"/>
          </a:xfrm>
          <a:prstGeom prst="rect">
            <a:avLst/>
          </a:prstGeom>
        </p:spPr>
      </p:pic>
      <p:pic>
        <p:nvPicPr>
          <p:cNvPr id="6" name="Рисунок 5" descr="БАТ- ЗТ на РУССКчерничный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92280" y="404664"/>
            <a:ext cx="1512168" cy="6518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562074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Статистика поисковых запросов в Беларуси, </a:t>
            </a:r>
            <a:r>
              <a:rPr lang="en-US" sz="2000" b="1" dirty="0" err="1" smtClean="0">
                <a:solidFill>
                  <a:srgbClr val="002060"/>
                </a:solidFill>
              </a:rPr>
              <a:t>Yandex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23355" y="0"/>
            <a:ext cx="1420645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100" dirty="0" smtClean="0"/>
              <a:t>по данным </a:t>
            </a:r>
            <a:r>
              <a:rPr lang="en-US" sz="1100" dirty="0" err="1" smtClean="0"/>
              <a:t>Wordstat</a:t>
            </a:r>
            <a:endParaRPr lang="ru-RU" sz="1100" dirty="0" smtClean="0"/>
          </a:p>
          <a:p>
            <a:pPr algn="r"/>
            <a:r>
              <a:rPr lang="ru-RU" sz="1100" dirty="0" smtClean="0"/>
              <a:t>на 13.09.2022</a:t>
            </a:r>
          </a:p>
          <a:p>
            <a:pPr algn="r"/>
            <a:endParaRPr lang="ru-RU" sz="1100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04664"/>
            <a:ext cx="2697074" cy="6319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404664"/>
            <a:ext cx="2664296" cy="6302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404663"/>
            <a:ext cx="2736304" cy="6350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0"/>
            <a:ext cx="7056784" cy="562074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Статистика поисковых запросов в Беларуси, </a:t>
            </a:r>
            <a:r>
              <a:rPr lang="en-US" sz="2000" b="1" dirty="0" smtClean="0">
                <a:solidFill>
                  <a:srgbClr val="002060"/>
                </a:solidFill>
              </a:rPr>
              <a:t>Google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00610" y="0"/>
            <a:ext cx="171232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 данным </a:t>
            </a:r>
            <a:r>
              <a:rPr 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Google Trends</a:t>
            </a:r>
            <a:endParaRPr lang="ru-RU" sz="11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/>
            <a:r>
              <a:rPr lang="ru-RU" sz="1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 13.09.2022</a:t>
            </a:r>
            <a:endParaRPr lang="ru-RU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764704"/>
            <a:ext cx="5961484" cy="2697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3356992"/>
            <a:ext cx="6336704" cy="3076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6696744" cy="562074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Статистика поисковых запросов в Беларуси, </a:t>
            </a:r>
            <a:r>
              <a:rPr lang="en-US" sz="2000" b="1" dirty="0" smtClean="0">
                <a:solidFill>
                  <a:srgbClr val="002060"/>
                </a:solidFill>
              </a:rPr>
              <a:t>Google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00610" y="0"/>
            <a:ext cx="1712328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 данным </a:t>
            </a:r>
            <a:r>
              <a:rPr 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Google Trends</a:t>
            </a:r>
            <a:endParaRPr lang="ru-RU" sz="11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/>
            <a:r>
              <a:rPr lang="ru-RU" sz="1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 13.09.2022</a:t>
            </a:r>
          </a:p>
          <a:p>
            <a:pPr algn="r"/>
            <a:endParaRPr lang="ru-RU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620688"/>
            <a:ext cx="6336704" cy="290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96752"/>
            <a:ext cx="8640960" cy="56207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Благодарю за внимание!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Рисунок 9" descr="Лого_белсин-0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2892302" cy="778562"/>
          </a:xfrm>
          <a:prstGeom prst="rect">
            <a:avLst/>
          </a:prstGeom>
        </p:spPr>
      </p:pic>
      <p:pic>
        <p:nvPicPr>
          <p:cNvPr id="11" name="Рисунок 10" descr="БАТ- ЗТ на РУССКчерничный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60232" y="260648"/>
            <a:ext cx="2116553" cy="912418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51520" y="1916832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Lufthansa Office Head" pitchFamily="34" charset="0"/>
                <a:ea typeface="Lufthansa Head Global Bold" pitchFamily="2" charset="-128"/>
                <a:cs typeface="Lufthansa Head Global Bold" pitchFamily="2" charset="-128"/>
              </a:rPr>
              <a:t>Ваш туристический </a:t>
            </a:r>
            <a:r>
              <a:rPr lang="ru-RU" b="1" dirty="0" smtClean="0">
                <a:solidFill>
                  <a:srgbClr val="002060"/>
                </a:solidFill>
                <a:latin typeface="Lufthansa Office Head" pitchFamily="34" charset="0"/>
                <a:ea typeface="Lufthansa Head Global Bold" pitchFamily="2" charset="-128"/>
                <a:cs typeface="Lufthansa Head Global Bold" pitchFamily="2" charset="-128"/>
              </a:rPr>
              <a:t>партнер </a:t>
            </a:r>
            <a:endParaRPr lang="ru-RU" b="1" dirty="0" smtClean="0">
              <a:solidFill>
                <a:srgbClr val="002060"/>
              </a:solidFill>
              <a:latin typeface="Lufthansa Office Head" pitchFamily="34" charset="0"/>
              <a:ea typeface="Lufthansa Head Global Bold" pitchFamily="2" charset="-128"/>
              <a:cs typeface="Lufthansa Head Global Bold" pitchFamily="2" charset="-128"/>
            </a:endParaRPr>
          </a:p>
          <a:p>
            <a:r>
              <a:rPr lang="ru-RU" b="1" dirty="0" smtClean="0">
                <a:solidFill>
                  <a:srgbClr val="002060"/>
                </a:solidFill>
                <a:latin typeface="Lufthansa Office Head" pitchFamily="34" charset="0"/>
                <a:ea typeface="Lufthansa Head Global Bold" pitchFamily="2" charset="-128"/>
                <a:cs typeface="Lufthansa Head Global Bold" pitchFamily="2" charset="-128"/>
              </a:rPr>
              <a:t>«Вокруг Света</a:t>
            </a:r>
            <a:r>
              <a:rPr lang="ru-RU" b="1" dirty="0" smtClean="0">
                <a:solidFill>
                  <a:srgbClr val="002060"/>
                </a:solidFill>
                <a:latin typeface="Lufthansa Office Head" pitchFamily="34" charset="0"/>
                <a:ea typeface="Lufthansa Head Global Bold" pitchFamily="2" charset="-128"/>
                <a:cs typeface="Lufthansa Head Global Bold" pitchFamily="2" charset="-128"/>
              </a:rPr>
              <a:t>»</a:t>
            </a:r>
          </a:p>
          <a:p>
            <a:endParaRPr lang="ru-RU" b="1" dirty="0" smtClean="0">
              <a:solidFill>
                <a:srgbClr val="002060"/>
              </a:solidFill>
              <a:latin typeface="Lufthansa Office Head" pitchFamily="34" charset="0"/>
              <a:ea typeface="Lufthansa Head Global Bold" pitchFamily="2" charset="-128"/>
              <a:cs typeface="Lufthansa Head Global Bold" pitchFamily="2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3528" y="2852936"/>
            <a:ext cx="8424936" cy="3754874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ea typeface="Lufthansa Head Global Bold" pitchFamily="2" charset="-128"/>
                <a:cs typeface="Arial" pitchFamily="34" charset="0"/>
              </a:rPr>
              <a:t>г. Минск, ул. Интернациональная 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ea typeface="Lufthansa Head Global Bold" pitchFamily="2" charset="-128"/>
                <a:cs typeface="Arial" pitchFamily="34" charset="0"/>
              </a:rPr>
              <a:t>31</a:t>
            </a:r>
          </a:p>
          <a:p>
            <a:endParaRPr lang="ru-RU" sz="1400" dirty="0" smtClean="0">
              <a:solidFill>
                <a:srgbClr val="002060"/>
              </a:solidFill>
              <a:latin typeface="Arial" pitchFamily="34" charset="0"/>
              <a:ea typeface="Lufthansa Head Global Bold" pitchFamily="2" charset="-128"/>
              <a:cs typeface="Arial" pitchFamily="34" charset="0"/>
            </a:endParaRPr>
          </a:p>
          <a:p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ea typeface="Lufthansa Head Global Bold" pitchFamily="2" charset="-128"/>
                <a:cs typeface="Arial" pitchFamily="34" charset="0"/>
              </a:rPr>
              <a:t>Отдел приема и обслуживания иностранных туристов в Беларуси</a:t>
            </a:r>
          </a:p>
          <a:p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ea typeface="Lufthansa Head Global Bold" pitchFamily="2" charset="-128"/>
                <a:cs typeface="Arial" pitchFamily="34" charset="0"/>
              </a:rPr>
              <a:t>+375 29 682-70-38</a:t>
            </a:r>
          </a:p>
          <a:p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ea typeface="Lufthansa Head Global Bold" pitchFamily="2" charset="-128"/>
                <a:cs typeface="Arial" pitchFamily="34" charset="0"/>
              </a:rPr>
              <a:t>+375 17 337-49-95</a:t>
            </a:r>
          </a:p>
          <a:p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ea typeface="Lufthansa Head Global Bold" pitchFamily="2" charset="-128"/>
                <a:cs typeface="Arial" pitchFamily="34" charset="0"/>
              </a:rPr>
              <a:t>incoming@vokrugsveta.by</a:t>
            </a:r>
            <a:endParaRPr lang="ru-RU" sz="1400" dirty="0" smtClean="0">
              <a:solidFill>
                <a:srgbClr val="002060"/>
              </a:solidFill>
              <a:latin typeface="Arial" pitchFamily="34" charset="0"/>
              <a:ea typeface="Lufthansa Head Global Bold" pitchFamily="2" charset="-128"/>
              <a:cs typeface="Arial" pitchFamily="34" charset="0"/>
            </a:endParaRPr>
          </a:p>
          <a:p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ea typeface="Lufthansa Head Global Bold" pitchFamily="2" charset="-128"/>
                <a:cs typeface="Arial" pitchFamily="34" charset="0"/>
              </a:rPr>
              <a:t>a.chibisova@vsglobal.by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ea typeface="Lufthansa Head Global Bold" pitchFamily="2" charset="-128"/>
                <a:cs typeface="Arial" pitchFamily="34" charset="0"/>
              </a:rPr>
              <a:t> (Александра Чибисова, руководитель отдела)</a:t>
            </a:r>
          </a:p>
          <a:p>
            <a:endParaRPr lang="ru-RU" sz="1400" dirty="0" smtClean="0">
              <a:solidFill>
                <a:srgbClr val="002060"/>
              </a:solidFill>
              <a:latin typeface="Arial" pitchFamily="34" charset="0"/>
              <a:ea typeface="Lufthansa Head Global Bold" pitchFamily="2" charset="-128"/>
              <a:cs typeface="Arial" pitchFamily="34" charset="0"/>
            </a:endParaRPr>
          </a:p>
          <a:p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ea typeface="Lufthansa Head Global Bold" pitchFamily="2" charset="-128"/>
                <a:cs typeface="Arial" pitchFamily="34" charset="0"/>
              </a:rPr>
              <a:t>Отдел 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ea typeface="Lufthansa Head Global Bold" pitchFamily="2" charset="-128"/>
                <a:cs typeface="Arial" pitchFamily="34" charset="0"/>
              </a:rPr>
              <a:t>бронирования и продажи авиабилетов</a:t>
            </a:r>
          </a:p>
          <a:p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ea typeface="Lufthansa Head Global Bold" pitchFamily="2" charset="-128"/>
                <a:cs typeface="Arial" pitchFamily="34" charset="0"/>
              </a:rPr>
              <a:t>+375 33 333 11 01  (круглосуточно)</a:t>
            </a:r>
          </a:p>
          <a:p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ea typeface="Lufthansa Head Global Bold" pitchFamily="2" charset="-128"/>
                <a:cs typeface="Arial" pitchFamily="34" charset="0"/>
              </a:rPr>
              <a:t>+375 17 374-03-60</a:t>
            </a:r>
          </a:p>
          <a:p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ea typeface="Lufthansa Head Global Bold" pitchFamily="2" charset="-128"/>
                <a:cs typeface="Arial" pitchFamily="34" charset="0"/>
              </a:rPr>
              <a:t>avia@vokrugsveta.by</a:t>
            </a:r>
            <a:endParaRPr lang="ru-RU" sz="1400" dirty="0" smtClean="0">
              <a:solidFill>
                <a:srgbClr val="002060"/>
              </a:solidFill>
              <a:latin typeface="Arial" pitchFamily="34" charset="0"/>
              <a:ea typeface="Lufthansa Head Global Bold" pitchFamily="2" charset="-128"/>
              <a:cs typeface="Arial" pitchFamily="34" charset="0"/>
            </a:endParaRPr>
          </a:p>
          <a:p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ea typeface="Lufthansa Head Global Bold" pitchFamily="2" charset="-128"/>
                <a:cs typeface="Arial" pitchFamily="34" charset="0"/>
              </a:rPr>
              <a:t>o.razborskaya@vokrugsveta.by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ea typeface="Lufthansa Head Global Bold" pitchFamily="2" charset="-128"/>
                <a:cs typeface="Arial" pitchFamily="34" charset="0"/>
              </a:rPr>
              <a:t> (Ольга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ea typeface="Lufthansa Head Global Bold" pitchFamily="2" charset="-128"/>
                <a:cs typeface="Arial" pitchFamily="34" charset="0"/>
              </a:rPr>
              <a:t>Разборская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ea typeface="Lufthansa Head Global Bold" pitchFamily="2" charset="-128"/>
                <a:cs typeface="Arial" pitchFamily="34" charset="0"/>
              </a:rPr>
              <a:t>, руководитель отдела)</a:t>
            </a:r>
          </a:p>
          <a:p>
            <a:endParaRPr lang="ru-RU" sz="1400" dirty="0" smtClean="0">
              <a:solidFill>
                <a:srgbClr val="002060"/>
              </a:solidFill>
              <a:latin typeface="Arial" pitchFamily="34" charset="0"/>
              <a:ea typeface="Lufthansa Head Global Bold" pitchFamily="2" charset="-128"/>
              <a:cs typeface="Arial" pitchFamily="34" charset="0"/>
            </a:endParaRPr>
          </a:p>
          <a:p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ea typeface="Lufthansa Head Global Bold" pitchFamily="2" charset="-128"/>
                <a:cs typeface="Arial" pitchFamily="34" charset="0"/>
              </a:rPr>
              <a:t>Отдел 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ea typeface="Lufthansa Head Global Bold" pitchFamily="2" charset="-128"/>
                <a:cs typeface="Arial" pitchFamily="34" charset="0"/>
              </a:rPr>
              <a:t>корпоративного обслуживания и выездного туризма</a:t>
            </a:r>
          </a:p>
          <a:p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ea typeface="Lufthansa Head Global Bold" pitchFamily="2" charset="-128"/>
                <a:cs typeface="Arial" pitchFamily="34" charset="0"/>
              </a:rPr>
              <a:t>+375 29 265-26-52</a:t>
            </a:r>
          </a:p>
          <a:p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ea typeface="Lufthansa Head Global Bold" pitchFamily="2" charset="-128"/>
                <a:cs typeface="Arial" pitchFamily="34" charset="0"/>
              </a:rPr>
              <a:t>+375 17 374-03-60</a:t>
            </a:r>
          </a:p>
          <a:p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ea typeface="Lufthansa Head Global Bold" pitchFamily="2" charset="-128"/>
                <a:cs typeface="Arial" pitchFamily="34" charset="0"/>
              </a:rPr>
              <a:t>outgoing@vokrugsveta.by</a:t>
            </a:r>
            <a:endParaRPr lang="ru-RU" sz="1400" dirty="0" smtClean="0">
              <a:solidFill>
                <a:srgbClr val="002060"/>
              </a:solidFill>
              <a:latin typeface="Arial" pitchFamily="34" charset="0"/>
              <a:ea typeface="Lufthansa Head Global Bold" pitchFamily="2" charset="-128"/>
              <a:cs typeface="Arial" pitchFamily="34" charset="0"/>
            </a:endParaRPr>
          </a:p>
          <a:p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ea typeface="Lufthansa Head Global Bold" pitchFamily="2" charset="-128"/>
                <a:cs typeface="Arial" pitchFamily="34" charset="0"/>
              </a:rPr>
              <a:t>l.saut@vokrugsveta.by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ea typeface="Lufthansa Head Global Bold" pitchFamily="2" charset="-128"/>
                <a:cs typeface="Arial" pitchFamily="34" charset="0"/>
              </a:rPr>
              <a:t> (Лидия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ea typeface="Lufthansa Head Global Bold" pitchFamily="2" charset="-128"/>
                <a:cs typeface="Arial" pitchFamily="34" charset="0"/>
              </a:rPr>
              <a:t>Саут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ea typeface="Lufthansa Head Global Bold" pitchFamily="2" charset="-128"/>
                <a:cs typeface="Arial" pitchFamily="34" charset="0"/>
              </a:rPr>
              <a:t>, руководитель отдела)</a:t>
            </a:r>
          </a:p>
          <a:p>
            <a:endParaRPr lang="ru-RU" sz="1400" dirty="0" smtClean="0">
              <a:solidFill>
                <a:srgbClr val="002060"/>
              </a:solidFill>
              <a:latin typeface="Arial" pitchFamily="34" charset="0"/>
              <a:ea typeface="Lufthansa Head Global Bold" pitchFamily="2" charset="-128"/>
              <a:cs typeface="Arial" pitchFamily="34" charset="0"/>
            </a:endParaRPr>
          </a:p>
          <a:p>
            <a:endParaRPr lang="ru-RU" sz="1400" dirty="0" smtClean="0">
              <a:solidFill>
                <a:srgbClr val="002060"/>
              </a:solidFill>
              <a:latin typeface="Arial" pitchFamily="34" charset="0"/>
              <a:ea typeface="Lufthansa Head Global Bold" pitchFamily="2" charset="-128"/>
              <a:cs typeface="Arial" pitchFamily="34" charset="0"/>
            </a:endParaRPr>
          </a:p>
          <a:p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ea typeface="Lufthansa Head Global Bold" pitchFamily="2" charset="-128"/>
                <a:cs typeface="Arial" pitchFamily="34" charset="0"/>
              </a:rPr>
              <a:t>www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ea typeface="Lufthansa Head Global Bold" pitchFamily="2" charset="-128"/>
                <a:cs typeface="Arial" pitchFamily="34" charset="0"/>
              </a:rPr>
              <a:t>.</a:t>
            </a:r>
            <a:r>
              <a:rPr lang="en-US" sz="1400" dirty="0" err="1" smtClean="0">
                <a:solidFill>
                  <a:srgbClr val="002060"/>
                </a:solidFill>
                <a:latin typeface="Arial" pitchFamily="34" charset="0"/>
                <a:ea typeface="Lufthansa Head Global Bold" pitchFamily="2" charset="-128"/>
                <a:cs typeface="Arial" pitchFamily="34" charset="0"/>
              </a:rPr>
              <a:t>trakt.by</a:t>
            </a:r>
            <a:endParaRPr lang="en-US" sz="1400" dirty="0" smtClean="0">
              <a:solidFill>
                <a:srgbClr val="002060"/>
              </a:solidFill>
              <a:latin typeface="Arial" pitchFamily="34" charset="0"/>
              <a:ea typeface="Lufthansa Head Global Bold" pitchFamily="2" charset="-128"/>
              <a:cs typeface="Arial" pitchFamily="34" charset="0"/>
            </a:endParaRPr>
          </a:p>
          <a:p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ea typeface="Lufthansa Head Global Bold" pitchFamily="2" charset="-128"/>
                <a:cs typeface="Arial" pitchFamily="34" charset="0"/>
              </a:rPr>
              <a:t>www.hotel.by</a:t>
            </a:r>
            <a:endParaRPr lang="ru-RU" sz="1400" dirty="0" smtClean="0">
              <a:solidFill>
                <a:srgbClr val="002060"/>
              </a:solidFill>
              <a:latin typeface="Arial" pitchFamily="34" charset="0"/>
              <a:ea typeface="Lufthansa Head Global Bold" pitchFamily="2" charset="-128"/>
              <a:cs typeface="Arial" pitchFamily="34" charset="0"/>
            </a:endParaRPr>
          </a:p>
          <a:p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ea typeface="Lufthansa Head Global Bold" pitchFamily="2" charset="-128"/>
                <a:cs typeface="Arial" pitchFamily="34" charset="0"/>
              </a:rPr>
              <a:t>www.lcc-vsglobal.com</a:t>
            </a:r>
            <a:endParaRPr lang="ru-RU" sz="1400" dirty="0" smtClean="0">
              <a:solidFill>
                <a:srgbClr val="002060"/>
              </a:solidFill>
              <a:latin typeface="Arial" pitchFamily="34" charset="0"/>
              <a:ea typeface="Lufthansa Head Global Bold" pitchFamily="2" charset="-128"/>
              <a:cs typeface="Arial" pitchFamily="34" charset="0"/>
            </a:endParaRPr>
          </a:p>
          <a:p>
            <a:endParaRPr lang="ru-RU" sz="1400" dirty="0" smtClean="0">
              <a:solidFill>
                <a:srgbClr val="002060"/>
              </a:solidFill>
              <a:latin typeface="Arial" pitchFamily="34" charset="0"/>
              <a:ea typeface="Lufthansa Head Global Bold" pitchFamily="2" charset="-128"/>
              <a:cs typeface="Arial" pitchFamily="34" charset="0"/>
            </a:endParaRPr>
          </a:p>
          <a:p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562074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Некоторые определения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3872" y="6439346"/>
            <a:ext cx="16193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Источник: </a:t>
            </a:r>
            <a:r>
              <a:rPr 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belstat.gov.by</a:t>
            </a:r>
            <a:endParaRPr lang="ru-RU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1864" y="1614810"/>
            <a:ext cx="85689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Турист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– физическое лицо, совершающее туристическое путешествие на период от 24 часов до одного года или осуществляющее не менее одной ночевки</a:t>
            </a:r>
          </a:p>
          <a:p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в стране (месте) временного пребывания.</a:t>
            </a:r>
          </a:p>
          <a:p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Экскурсант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– физическое лицо, совершающее экскурсию без ночевки в стране (месте) временного пребывания </a:t>
            </a:r>
          </a:p>
          <a:p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Поездка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– путешествие какого-либо лица с момента отъезда из места его постоянного проживания до момента возвращения. Поездка состоит из посещений различных мест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Лого_белсин-0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58150"/>
            <a:ext cx="2088232" cy="562119"/>
          </a:xfrm>
          <a:prstGeom prst="rect">
            <a:avLst/>
          </a:prstGeom>
        </p:spPr>
      </p:pic>
      <p:pic>
        <p:nvPicPr>
          <p:cNvPr id="8" name="Рисунок 7" descr="БАТ- ЗТ на РУССКчерничный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96336" y="188640"/>
            <a:ext cx="1180449" cy="508876"/>
          </a:xfrm>
          <a:prstGeom prst="rect">
            <a:avLst/>
          </a:prstGeom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2771800" y="116632"/>
            <a:ext cx="396044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kumimoji="0" lang="en-US" sz="1400" b="1" i="0" u="none" strike="noStrike" kern="1200" cap="none" spc="-10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TRAKT.BY</a:t>
            </a:r>
            <a:r>
              <a:rPr lang="ru-RU" sz="1200" spc="-1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cs typeface="Arial" pitchFamily="34" charset="0"/>
              </a:rPr>
              <a:t> – Туры по Беларуси</a:t>
            </a:r>
            <a:endParaRPr kumimoji="0" lang="en-US" sz="1400" b="1" i="0" u="none" strike="noStrike" kern="1200" cap="none" spc="-10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algn="ctr">
              <a:spcBef>
                <a:spcPct val="0"/>
              </a:spcBef>
            </a:pPr>
            <a:r>
              <a:rPr lang="en-US" sz="1400" b="1" spc="-100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HOTEL.BY</a:t>
            </a:r>
            <a:r>
              <a:rPr lang="ru-RU" sz="1400" b="1" spc="-100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ru-RU" sz="1200" spc="-1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cs typeface="Arial" pitchFamily="34" charset="0"/>
              </a:rPr>
              <a:t> – Отели в Беларуси и по всему миру</a:t>
            </a:r>
            <a:endParaRPr kumimoji="0" lang="ru-RU" sz="1400" b="1" i="0" u="none" strike="noStrike" kern="1200" cap="none" spc="-10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908720"/>
            <a:ext cx="8640960" cy="562074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Статистика поездок белорусских туристов за границу</a:t>
            </a:r>
            <a:endParaRPr lang="ru-RU" sz="1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6381328"/>
            <a:ext cx="25922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По данным 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belstat.gov.by</a:t>
            </a: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971600" y="1484784"/>
          <a:ext cx="7200798" cy="1368152"/>
        </p:xfrm>
        <a:graphic>
          <a:graphicData uri="http://schemas.openxmlformats.org/drawingml/2006/table">
            <a:tbl>
              <a:tblPr/>
              <a:tblGrid>
                <a:gridCol w="2810068"/>
                <a:gridCol w="878146"/>
                <a:gridCol w="878146"/>
                <a:gridCol w="878146"/>
                <a:gridCol w="878146"/>
                <a:gridCol w="878146"/>
              </a:tblGrid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Средняя продолжительность тура, дней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Стоимость туров, </a:t>
                      </a:r>
                      <a:r>
                        <a:rPr lang="ru-RU" sz="1400" b="1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млн</a:t>
                      </a:r>
                      <a:r>
                        <a:rPr lang="ru-RU" sz="14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руб.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613,3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781,6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819,6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Заголовок 1"/>
          <p:cNvSpPr txBox="1">
            <a:spLocks/>
          </p:cNvSpPr>
          <p:nvPr/>
        </p:nvSpPr>
        <p:spPr>
          <a:xfrm>
            <a:off x="251520" y="2996952"/>
            <a:ext cx="864096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ru-RU" sz="1600" b="1" dirty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Число выездных туристических поездок 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белорусских туристов 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за 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границу</a:t>
            </a:r>
            <a:endParaRPr lang="ru-RU" sz="1600" b="1" dirty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lvl="0" algn="ctr">
              <a:spcBef>
                <a:spcPct val="0"/>
              </a:spcBef>
            </a:pPr>
            <a:r>
              <a:rPr lang="ru-RU" sz="1600" b="1" dirty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(тысяч поездок)</a:t>
            </a:r>
            <a:endParaRPr kumimoji="0" lang="ru-RU" sz="1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971600" y="3717032"/>
          <a:ext cx="7200798" cy="1728193"/>
        </p:xfrm>
        <a:graphic>
          <a:graphicData uri="http://schemas.openxmlformats.org/drawingml/2006/table">
            <a:tbl>
              <a:tblPr/>
              <a:tblGrid>
                <a:gridCol w="1800200"/>
                <a:gridCol w="1080120"/>
                <a:gridCol w="1152128"/>
                <a:gridCol w="1152128"/>
                <a:gridCol w="1080120"/>
                <a:gridCol w="936102"/>
              </a:tblGrid>
              <a:tr h="25377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77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400" b="1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9 208,60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9 325,90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9 221,20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2 810,40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2 615,60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773">
                <a:tc gridSpan="2"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том числе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329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400" b="1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страны СНГ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3 269,10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3 340,00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3 001,20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498,70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557,70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545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400" b="1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Вне стран СНГ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5 939,50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5 985,90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6 220,00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2 311,70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2 058,0</a:t>
                      </a:r>
                      <a:br>
                        <a:rPr lang="ru-RU" sz="14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</a:br>
                      <a:endParaRPr lang="ru-RU" sz="1400" b="0" i="0" u="none" strike="noStrike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971600" y="5733256"/>
          <a:ext cx="7200798" cy="576064"/>
        </p:xfrm>
        <a:graphic>
          <a:graphicData uri="http://schemas.openxmlformats.org/drawingml/2006/table">
            <a:tbl>
              <a:tblPr/>
              <a:tblGrid>
                <a:gridCol w="1800200"/>
                <a:gridCol w="1080120"/>
                <a:gridCol w="1152128"/>
                <a:gridCol w="1152128"/>
                <a:gridCol w="1080120"/>
                <a:gridCol w="936102"/>
              </a:tblGrid>
              <a:tr h="576064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400" b="1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Среднее кол-во 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туристов в поездке</a:t>
                      </a:r>
                      <a:endParaRPr lang="ru-RU" sz="1400" b="1" i="0" u="none" strike="noStrike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" name="Рисунок 9" descr="Лого_белсин-0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58150"/>
            <a:ext cx="2088232" cy="562119"/>
          </a:xfrm>
          <a:prstGeom prst="rect">
            <a:avLst/>
          </a:prstGeom>
        </p:spPr>
      </p:pic>
      <p:pic>
        <p:nvPicPr>
          <p:cNvPr id="11" name="Рисунок 10" descr="БАТ- ЗТ на РУССКчерничный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96336" y="188640"/>
            <a:ext cx="1180449" cy="508876"/>
          </a:xfrm>
          <a:prstGeom prst="rect">
            <a:avLst/>
          </a:prstGeom>
        </p:spPr>
      </p:pic>
      <p:sp>
        <p:nvSpPr>
          <p:cNvPr id="12" name="Заголовок 1"/>
          <p:cNvSpPr txBox="1">
            <a:spLocks/>
          </p:cNvSpPr>
          <p:nvPr/>
        </p:nvSpPr>
        <p:spPr>
          <a:xfrm>
            <a:off x="2771800" y="116632"/>
            <a:ext cx="396044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kumimoji="0" lang="en-US" sz="1400" b="1" i="0" u="none" strike="noStrike" kern="1200" cap="none" spc="-10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TRAKT.BY</a:t>
            </a:r>
            <a:r>
              <a:rPr lang="ru-RU" sz="1200" spc="-1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cs typeface="Arial" pitchFamily="34" charset="0"/>
              </a:rPr>
              <a:t> – Туры по Беларуси</a:t>
            </a:r>
            <a:endParaRPr kumimoji="0" lang="en-US" sz="1400" b="1" i="0" u="none" strike="noStrike" kern="1200" cap="none" spc="-10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algn="ctr">
              <a:spcBef>
                <a:spcPct val="0"/>
              </a:spcBef>
            </a:pPr>
            <a:r>
              <a:rPr lang="en-US" sz="1400" b="1" spc="-100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HOTEL.BY</a:t>
            </a:r>
            <a:r>
              <a:rPr lang="ru-RU" sz="1400" b="1" spc="-100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ru-RU" sz="1200" spc="-1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cs typeface="Arial" pitchFamily="34" charset="0"/>
              </a:rPr>
              <a:t> – Отели в Беларуси и по всему миру</a:t>
            </a:r>
            <a:endParaRPr kumimoji="0" lang="ru-RU" sz="1400" b="1" i="0" u="none" strike="noStrike" kern="1200" cap="none" spc="-10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836712"/>
            <a:ext cx="8640960" cy="562074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Число белорусских туристов и экскурсантов, выехавших за границу, по странам (человек)</a:t>
            </a:r>
            <a:endParaRPr lang="ru-RU" sz="1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6453336"/>
            <a:ext cx="175240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По данным </a:t>
            </a:r>
            <a:r>
              <a:rPr lang="en-US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belstat.gov.by</a:t>
            </a:r>
            <a:endParaRPr lang="ru-RU" sz="105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1412776"/>
          <a:ext cx="8352927" cy="4680521"/>
        </p:xfrm>
        <a:graphic>
          <a:graphicData uri="http://schemas.openxmlformats.org/drawingml/2006/table">
            <a:tbl>
              <a:tblPr/>
              <a:tblGrid>
                <a:gridCol w="2629626"/>
                <a:gridCol w="1005445"/>
                <a:gridCol w="1082786"/>
                <a:gridCol w="1237471"/>
                <a:gridCol w="1160128"/>
                <a:gridCol w="1237471"/>
              </a:tblGrid>
              <a:tr h="275291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2020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2021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80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Всего туристов и экскурсантов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727 536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850 724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982 935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258 616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478 760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291">
                <a:tc gridSpan="6"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Из них по странам: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5291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Египет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123 814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211 962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258 715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115 302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217 829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58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Турция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140 159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151 393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155 700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62 556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147 700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35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Украина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91 234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122 137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146 981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12 248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32 230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291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ОАЭ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4 973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5 529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8 287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2 911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20 606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291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Россия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46 736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47 033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61 530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6 015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18 747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291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Польша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36 187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30 245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28 357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10 925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12 288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291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Грузия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6 561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16 380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17 318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436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9 801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291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Испания    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31 403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32 228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33 583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782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2 016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291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Литва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14 814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15 067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18 249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4 267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1 357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291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Черногория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19 402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16 188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17 354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10 305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1 227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291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Тунис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3 792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7 033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25 752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4 230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1 224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291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Болгария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62 356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49 821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48 424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1 342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1 220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291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Греция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27 978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28 080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28 418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649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908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1520" y="6093296"/>
            <a:ext cx="86409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За 2015 год данные приведены по сведениям пограничного комитета Беларуси, с 2016 года – с учетом граждан, пересекавших белорусско-российский участок границы</a:t>
            </a:r>
            <a:endParaRPr lang="ru-RU" sz="11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 descr="Лого_белсин-0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58150"/>
            <a:ext cx="2088232" cy="562119"/>
          </a:xfrm>
          <a:prstGeom prst="rect">
            <a:avLst/>
          </a:prstGeom>
        </p:spPr>
      </p:pic>
      <p:pic>
        <p:nvPicPr>
          <p:cNvPr id="8" name="Рисунок 7" descr="БАТ- ЗТ на РУССКчерничный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96336" y="188640"/>
            <a:ext cx="1180449" cy="508876"/>
          </a:xfrm>
          <a:prstGeom prst="rect">
            <a:avLst/>
          </a:prstGeom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2771800" y="116632"/>
            <a:ext cx="396044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kumimoji="0" lang="en-US" sz="1400" b="1" i="0" u="none" strike="noStrike" kern="1200" cap="none" spc="-10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TRAKT.BY</a:t>
            </a:r>
            <a:r>
              <a:rPr lang="ru-RU" sz="1200" spc="-1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cs typeface="Arial" pitchFamily="34" charset="0"/>
              </a:rPr>
              <a:t> – Туры по Беларуси</a:t>
            </a:r>
            <a:endParaRPr kumimoji="0" lang="en-US" sz="1400" b="1" i="0" u="none" strike="noStrike" kern="1200" cap="none" spc="-10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algn="ctr">
              <a:spcBef>
                <a:spcPct val="0"/>
              </a:spcBef>
            </a:pPr>
            <a:r>
              <a:rPr lang="en-US" sz="1400" b="1" spc="-100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HOTEL.BY</a:t>
            </a:r>
            <a:r>
              <a:rPr lang="ru-RU" sz="1400" b="1" spc="-100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ru-RU" sz="1200" spc="-1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cs typeface="Arial" pitchFamily="34" charset="0"/>
              </a:rPr>
              <a:t> – Отели в Беларуси и по всему миру</a:t>
            </a:r>
            <a:endParaRPr kumimoji="0" lang="ru-RU" sz="1400" b="1" i="0" u="none" strike="noStrike" kern="1200" cap="none" spc="-10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268760"/>
            <a:ext cx="8229600" cy="562074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Распределение белорусских туристов и экскурсантов, выехавших за границу, по регионам мира (в процентах к итогу)</a:t>
            </a:r>
            <a:endParaRPr lang="ru-RU" sz="1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t="23048" r="36272"/>
          <a:stretch>
            <a:fillRect/>
          </a:stretch>
        </p:blipFill>
        <p:spPr bwMode="auto">
          <a:xfrm>
            <a:off x="539552" y="2204864"/>
            <a:ext cx="4680520" cy="30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51520" y="6237312"/>
            <a:ext cx="18237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 данным 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belstat.gov.by</a:t>
            </a: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 l="7317"/>
          <a:stretch>
            <a:fillRect/>
          </a:stretch>
        </p:blipFill>
        <p:spPr bwMode="auto">
          <a:xfrm>
            <a:off x="5292080" y="2132856"/>
            <a:ext cx="2520280" cy="325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Рисунок 5" descr="Лого_белсин-0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520" y="58150"/>
            <a:ext cx="2088232" cy="562119"/>
          </a:xfrm>
          <a:prstGeom prst="rect">
            <a:avLst/>
          </a:prstGeom>
        </p:spPr>
      </p:pic>
      <p:pic>
        <p:nvPicPr>
          <p:cNvPr id="7" name="Рисунок 6" descr="БАТ- ЗТ на РУССКчерничный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596336" y="188640"/>
            <a:ext cx="1180449" cy="508876"/>
          </a:xfrm>
          <a:prstGeom prst="rect">
            <a:avLst/>
          </a:prstGeom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2771800" y="116632"/>
            <a:ext cx="396044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kumimoji="0" lang="en-US" sz="1400" b="1" i="0" u="none" strike="noStrike" kern="1200" cap="none" spc="-10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TRAKT.BY</a:t>
            </a:r>
            <a:r>
              <a:rPr lang="ru-RU" sz="1200" spc="-1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cs typeface="Arial" pitchFamily="34" charset="0"/>
              </a:rPr>
              <a:t> – Туры по Беларуси</a:t>
            </a:r>
            <a:endParaRPr kumimoji="0" lang="en-US" sz="1400" b="1" i="0" u="none" strike="noStrike" kern="1200" cap="none" spc="-10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algn="ctr">
              <a:spcBef>
                <a:spcPct val="0"/>
              </a:spcBef>
            </a:pPr>
            <a:r>
              <a:rPr lang="en-US" sz="1400" b="1" spc="-100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HOTEL.BY</a:t>
            </a:r>
            <a:r>
              <a:rPr lang="ru-RU" sz="1400" b="1" spc="-100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ru-RU" sz="1200" spc="-1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cs typeface="Arial" pitchFamily="34" charset="0"/>
              </a:rPr>
              <a:t> – Отели в Беларуси и по всему миру</a:t>
            </a:r>
            <a:endParaRPr kumimoji="0" lang="ru-RU" sz="1400" b="1" i="0" u="none" strike="noStrike" kern="1200" cap="none" spc="-10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412776"/>
            <a:ext cx="8229600" cy="562074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Распределение белорусских туристов и экскурсантов, выехавших за границу, по странам ЕС (в процентах к итогу) </a:t>
            </a:r>
            <a:endParaRPr lang="ru-RU" sz="1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6309320"/>
            <a:ext cx="18237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 данным 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belstat.gov.by</a:t>
            </a: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8642" t="22764" r="2469" b="3296"/>
          <a:stretch>
            <a:fillRect/>
          </a:stretch>
        </p:blipFill>
        <p:spPr bwMode="auto">
          <a:xfrm>
            <a:off x="251519" y="2132856"/>
            <a:ext cx="5480837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 l="5263"/>
          <a:stretch>
            <a:fillRect/>
          </a:stretch>
        </p:blipFill>
        <p:spPr bwMode="auto">
          <a:xfrm>
            <a:off x="5868144" y="2060848"/>
            <a:ext cx="3096344" cy="2655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Рисунок 5" descr="Лого_белсин-0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520" y="58150"/>
            <a:ext cx="2088232" cy="562119"/>
          </a:xfrm>
          <a:prstGeom prst="rect">
            <a:avLst/>
          </a:prstGeom>
        </p:spPr>
      </p:pic>
      <p:pic>
        <p:nvPicPr>
          <p:cNvPr id="7" name="Рисунок 6" descr="БАТ- ЗТ на РУССКчерничный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596336" y="188640"/>
            <a:ext cx="1180449" cy="508876"/>
          </a:xfrm>
          <a:prstGeom prst="rect">
            <a:avLst/>
          </a:prstGeom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2771800" y="116632"/>
            <a:ext cx="396044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kumimoji="0" lang="en-US" sz="1400" b="1" i="0" u="none" strike="noStrike" kern="1200" cap="none" spc="-10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TRAKT.BY</a:t>
            </a:r>
            <a:r>
              <a:rPr lang="ru-RU" sz="1200" spc="-1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cs typeface="Arial" pitchFamily="34" charset="0"/>
              </a:rPr>
              <a:t> – Туры по Беларуси</a:t>
            </a:r>
            <a:endParaRPr kumimoji="0" lang="en-US" sz="1400" b="1" i="0" u="none" strike="noStrike" kern="1200" cap="none" spc="-10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algn="ctr">
              <a:spcBef>
                <a:spcPct val="0"/>
              </a:spcBef>
            </a:pPr>
            <a:r>
              <a:rPr lang="en-US" sz="1400" b="1" spc="-100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HOTEL.BY</a:t>
            </a:r>
            <a:r>
              <a:rPr lang="ru-RU" sz="1400" b="1" spc="-100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ru-RU" sz="1200" spc="-1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cs typeface="Arial" pitchFamily="34" charset="0"/>
              </a:rPr>
              <a:t> – Отели в Беларуси и по всему миру</a:t>
            </a:r>
            <a:endParaRPr kumimoji="0" lang="ru-RU" sz="1400" b="1" i="0" u="none" strike="noStrike" kern="1200" cap="none" spc="-10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562074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Распределение белорусских туристов и экскурсантов, выехавших за границу (в процентах к итогу)</a:t>
            </a:r>
            <a:endParaRPr lang="ru-RU" sz="1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6381328"/>
            <a:ext cx="18237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 данным 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belstat.gov.by</a:t>
            </a: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l="6201" t="17914" r="5431" b="17281"/>
          <a:stretch>
            <a:fillRect/>
          </a:stretch>
        </p:blipFill>
        <p:spPr bwMode="auto">
          <a:xfrm>
            <a:off x="107505" y="2602803"/>
            <a:ext cx="4536504" cy="2387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691680" y="198884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2019</a:t>
            </a:r>
            <a:endParaRPr lang="ru-RU" b="1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 l="1917"/>
          <a:stretch>
            <a:fillRect/>
          </a:stretch>
        </p:blipFill>
        <p:spPr bwMode="auto">
          <a:xfrm>
            <a:off x="4628712" y="2564904"/>
            <a:ext cx="4515288" cy="2437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6804248" y="198884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2020</a:t>
            </a:r>
          </a:p>
        </p:txBody>
      </p:sp>
      <p:pic>
        <p:nvPicPr>
          <p:cNvPr id="9" name="Рисунок 8" descr="Лого_белсин-0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520" y="58150"/>
            <a:ext cx="2088232" cy="562119"/>
          </a:xfrm>
          <a:prstGeom prst="rect">
            <a:avLst/>
          </a:prstGeom>
        </p:spPr>
      </p:pic>
      <p:pic>
        <p:nvPicPr>
          <p:cNvPr id="10" name="Рисунок 9" descr="БАТ- ЗТ на РУССКчерничный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596336" y="188640"/>
            <a:ext cx="1180449" cy="508876"/>
          </a:xfrm>
          <a:prstGeom prst="rect">
            <a:avLst/>
          </a:prstGeom>
        </p:spPr>
      </p:pic>
      <p:sp>
        <p:nvSpPr>
          <p:cNvPr id="11" name="Заголовок 1"/>
          <p:cNvSpPr txBox="1">
            <a:spLocks/>
          </p:cNvSpPr>
          <p:nvPr/>
        </p:nvSpPr>
        <p:spPr>
          <a:xfrm>
            <a:off x="2771800" y="116632"/>
            <a:ext cx="396044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kumimoji="0" lang="en-US" sz="1400" b="1" i="0" u="none" strike="noStrike" kern="1200" cap="none" spc="-10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TRAKT.BY</a:t>
            </a:r>
            <a:r>
              <a:rPr lang="ru-RU" sz="1200" spc="-1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cs typeface="Arial" pitchFamily="34" charset="0"/>
              </a:rPr>
              <a:t> – Туры по Беларуси</a:t>
            </a:r>
            <a:endParaRPr kumimoji="0" lang="en-US" sz="1400" b="1" i="0" u="none" strike="noStrike" kern="1200" cap="none" spc="-10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algn="ctr">
              <a:spcBef>
                <a:spcPct val="0"/>
              </a:spcBef>
            </a:pPr>
            <a:r>
              <a:rPr lang="en-US" sz="1400" b="1" spc="-100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HOTEL.BY</a:t>
            </a:r>
            <a:r>
              <a:rPr lang="ru-RU" sz="1400" b="1" spc="-100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ru-RU" sz="1200" spc="-1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cs typeface="Arial" pitchFamily="34" charset="0"/>
              </a:rPr>
              <a:t> – Отели в Беларуси и по всему миру</a:t>
            </a:r>
            <a:endParaRPr kumimoji="0" lang="ru-RU" sz="1400" b="1" i="0" u="none" strike="noStrike" kern="1200" cap="none" spc="-10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562074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Статистика поисковых запросов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</a:rPr>
              <a:t>в Беларуси, </a:t>
            </a:r>
            <a:r>
              <a:rPr lang="en-US" sz="2000" b="1" dirty="0" err="1" smtClean="0">
                <a:solidFill>
                  <a:srgbClr val="002060"/>
                </a:solidFill>
              </a:rPr>
              <a:t>Yandex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1596" y="0"/>
            <a:ext cx="1420582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 данным </a:t>
            </a:r>
            <a:r>
              <a:rPr lang="en-US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Wordstat</a:t>
            </a:r>
            <a:endParaRPr lang="ru-RU" sz="11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/>
            <a:r>
              <a:rPr lang="ru-RU" sz="1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 13.09.2022</a:t>
            </a:r>
          </a:p>
          <a:p>
            <a:endParaRPr lang="ru-RU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76672"/>
            <a:ext cx="2659008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 cstate="print"/>
          <a:srcRect b="2727"/>
          <a:stretch>
            <a:fillRect/>
          </a:stretch>
        </p:blipFill>
        <p:spPr bwMode="auto">
          <a:xfrm>
            <a:off x="2987824" y="548680"/>
            <a:ext cx="2808312" cy="6207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548680"/>
            <a:ext cx="2736304" cy="6145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562074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Статистика поисковых запросов в Беларуси, </a:t>
            </a:r>
            <a:r>
              <a:rPr lang="en-US" sz="2000" b="1" dirty="0" err="1" smtClean="0">
                <a:solidFill>
                  <a:srgbClr val="002060"/>
                </a:solidFill>
              </a:rPr>
              <a:t>Yandex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1596" y="0"/>
            <a:ext cx="1420582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 данным </a:t>
            </a:r>
            <a:r>
              <a:rPr lang="en-US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Wordstat</a:t>
            </a:r>
            <a:endParaRPr lang="ru-RU" sz="11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/>
            <a:r>
              <a:rPr lang="ru-RU" sz="1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 13.09.2022</a:t>
            </a:r>
          </a:p>
          <a:p>
            <a:pPr algn="r"/>
            <a:endParaRPr lang="ru-RU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04664"/>
            <a:ext cx="2697074" cy="6319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404664"/>
            <a:ext cx="2664296" cy="6302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404663"/>
            <a:ext cx="2736304" cy="6350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599</Words>
  <Application>Microsoft Office PowerPoint</Application>
  <PresentationFormat>Экран (4:3)</PresentationFormat>
  <Paragraphs>223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Динамика выездного туризма Беларуси</vt:lpstr>
      <vt:lpstr>Некоторые определения</vt:lpstr>
      <vt:lpstr>Статистика поездок белорусских туристов за границу</vt:lpstr>
      <vt:lpstr>Число белорусских туристов и экскурсантов, выехавших за границу, по странам (человек)</vt:lpstr>
      <vt:lpstr>Распределение белорусских туристов и экскурсантов, выехавших за границу, по регионам мира (в процентах к итогу)</vt:lpstr>
      <vt:lpstr>Распределение белорусских туристов и экскурсантов, выехавших за границу, по странам ЕС (в процентах к итогу) </vt:lpstr>
      <vt:lpstr>Распределение белорусских туристов и экскурсантов, выехавших за границу (в процентах к итогу)</vt:lpstr>
      <vt:lpstr>Статистика поисковых запросов в Беларуси, Yandex</vt:lpstr>
      <vt:lpstr>Статистика поисковых запросов в Беларуси, Yandex</vt:lpstr>
      <vt:lpstr>Статистика поисковых запросов в Беларуси, Yandex</vt:lpstr>
      <vt:lpstr>Статистика поисковых запросов в Беларуси, Google</vt:lpstr>
      <vt:lpstr>Статистика поисковых запросов в Беларуси, Google</vt:lpstr>
      <vt:lpstr>Благодарю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w7x64user</dc:creator>
  <cp:lastModifiedBy>w7x64user</cp:lastModifiedBy>
  <cp:revision>42</cp:revision>
  <dcterms:created xsi:type="dcterms:W3CDTF">2022-09-13T07:25:48Z</dcterms:created>
  <dcterms:modified xsi:type="dcterms:W3CDTF">2022-09-26T11:39:33Z</dcterms:modified>
</cp:coreProperties>
</file>